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4630400" cy="8229600"/>
  <p:notesSz cx="8229600" cy="14630400"/>
  <p:embeddedFontLst>
    <p:embeddedFont>
      <p:font typeface="Unbounded"/>
      <p:regular r:id="rId20"/>
    </p:embeddedFont>
    <p:embeddedFont>
      <p:font typeface="Unbounded"/>
      <p:regular r:id="rId21"/>
    </p:embeddedFont>
    <p:embeddedFont>
      <p:font typeface="Cabin"/>
      <p:regular r:id="rId22"/>
    </p:embeddedFont>
    <p:embeddedFont>
      <p:font typeface="Cabin"/>
      <p:regular r:id="rId23"/>
    </p:embeddedFont>
    <p:embeddedFont>
      <p:font typeface="Cabin"/>
      <p:regular r:id="rId24"/>
    </p:embeddedFont>
    <p:embeddedFont>
      <p:font typeface="Cabin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20" Type="http://schemas.openxmlformats.org/officeDocument/2006/relationships/font" Target="fonts/font1.fntdata"/><Relationship Id="rId21" Type="http://schemas.openxmlformats.org/officeDocument/2006/relationships/font" Target="fonts/font2.fntdata"/><Relationship Id="rId22" Type="http://schemas.openxmlformats.org/officeDocument/2006/relationships/font" Target="fonts/font3.fntdata"/><Relationship Id="rId23" Type="http://schemas.openxmlformats.org/officeDocument/2006/relationships/font" Target="fonts/font4.fntdata"/><Relationship Id="rId24" Type="http://schemas.openxmlformats.org/officeDocument/2006/relationships/font" Target="fonts/font5.fntdata"/><Relationship Id="rId2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86463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Ranchers.inc: A Business Report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6316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Group Members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324124" y="4426268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Muhammad Mufeez 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10357961" y="4426268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Shayan Faisal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5245894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Kirsh Kumar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0357961" y="5245894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Hamza Ahmed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324124" y="598181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Sufyan Ali 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67909"/>
            <a:ext cx="1239143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Financial Statements: Balance Sheet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550676"/>
            <a:ext cx="2159079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4" name="Text 2"/>
          <p:cNvSpPr/>
          <p:nvPr/>
        </p:nvSpPr>
        <p:spPr>
          <a:xfrm>
            <a:off x="1077039" y="2989898"/>
            <a:ext cx="140970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3236119" y="2789992"/>
            <a:ext cx="226254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Assets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236119" y="3285530"/>
            <a:ext cx="226254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Total Assets: $225,539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3116461" y="3892629"/>
            <a:ext cx="10556558" cy="15240"/>
          </a:xfrm>
          <a:prstGeom prst="roundRect">
            <a:avLst>
              <a:gd name="adj" fmla="val 235611"/>
            </a:avLst>
          </a:prstGeom>
          <a:solidFill>
            <a:srgbClr val="49606E"/>
          </a:solidFill>
          <a:ln/>
        </p:spPr>
      </p:sp>
      <p:sp>
        <p:nvSpPr>
          <p:cNvPr id="8" name="Shape 6"/>
          <p:cNvSpPr/>
          <p:nvPr/>
        </p:nvSpPr>
        <p:spPr>
          <a:xfrm>
            <a:off x="837724" y="4027527"/>
            <a:ext cx="4318278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9" name="Text 7"/>
          <p:cNvSpPr/>
          <p:nvPr/>
        </p:nvSpPr>
        <p:spPr>
          <a:xfrm>
            <a:off x="1077039" y="4466749"/>
            <a:ext cx="23598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8"/>
          <p:cNvSpPr/>
          <p:nvPr/>
        </p:nvSpPr>
        <p:spPr>
          <a:xfrm>
            <a:off x="5395317" y="4266843"/>
            <a:ext cx="245399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Liabilities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95317" y="4762381"/>
            <a:ext cx="245399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Total Liabilities: $141,923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5275659" y="5369481"/>
            <a:ext cx="8397359" cy="15240"/>
          </a:xfrm>
          <a:prstGeom prst="roundRect">
            <a:avLst>
              <a:gd name="adj" fmla="val 235611"/>
            </a:avLst>
          </a:prstGeom>
          <a:solidFill>
            <a:srgbClr val="49606E"/>
          </a:solidFill>
          <a:ln/>
        </p:spPr>
      </p:sp>
      <p:sp>
        <p:nvSpPr>
          <p:cNvPr id="13" name="Shape 11"/>
          <p:cNvSpPr/>
          <p:nvPr/>
        </p:nvSpPr>
        <p:spPr>
          <a:xfrm>
            <a:off x="837724" y="5504378"/>
            <a:ext cx="6477476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4" name="Text 12"/>
          <p:cNvSpPr/>
          <p:nvPr/>
        </p:nvSpPr>
        <p:spPr>
          <a:xfrm>
            <a:off x="1077039" y="5943600"/>
            <a:ext cx="24050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3"/>
          <p:cNvSpPr/>
          <p:nvPr/>
        </p:nvSpPr>
        <p:spPr>
          <a:xfrm>
            <a:off x="7554516" y="574369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Owner's Equity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54516" y="6239232"/>
            <a:ext cx="29826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Total Owner's Equity: $83,616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99465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8403" y="2433399"/>
            <a:ext cx="5272207" cy="469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650"/>
              </a:lnSpc>
              <a:buNone/>
            </a:pPr>
            <a:r>
              <a:rPr lang="en-US" sz="2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Monthly Growth Trends</a:t>
            </a:r>
            <a:endParaRPr lang="en-US" sz="29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03" y="3321487"/>
            <a:ext cx="6562130" cy="367474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58403" y="7175659"/>
            <a:ext cx="2512933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Sales Revenue Growth</a:t>
            </a:r>
            <a:endParaRPr lang="en-US" sz="1450" dirty="0"/>
          </a:p>
        </p:txBody>
      </p:sp>
      <p:sp>
        <p:nvSpPr>
          <p:cNvPr id="6" name="Text 2"/>
          <p:cNvSpPr/>
          <p:nvPr/>
        </p:nvSpPr>
        <p:spPr>
          <a:xfrm>
            <a:off x="558403" y="7569875"/>
            <a:ext cx="6562130" cy="510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Sales revenue shows fluctuation throughout the year, with peaks in March, July, and December. While there is overall growth, consistent month-to-month increases are not observed.</a:t>
            </a:r>
            <a:endParaRPr lang="en-US" sz="12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487" y="3321487"/>
            <a:ext cx="6562130" cy="367474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17487" y="7175659"/>
            <a:ext cx="2440781" cy="234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Payable Cash Growth</a:t>
            </a:r>
            <a:endParaRPr lang="en-US" sz="1450" dirty="0"/>
          </a:p>
        </p:txBody>
      </p:sp>
      <p:sp>
        <p:nvSpPr>
          <p:cNvPr id="9" name="Text 4"/>
          <p:cNvSpPr/>
          <p:nvPr/>
        </p:nvSpPr>
        <p:spPr>
          <a:xfrm>
            <a:off x="7517487" y="7569875"/>
            <a:ext cx="6562130" cy="510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Payable cash shows a general upward trend over the year, with some minor fluctuations. The increase suggests a positive cash flow and financial health.</a:t>
            </a:r>
            <a:endParaRPr lang="en-US" sz="12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46518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Conclusion: Looking Ahead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232196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Ranchers.inc has established a strong foundation for continued success. The company will continue to prioritize customer satisfaction, product quality, and sustainable practices to maintain its leading position in the agricultural market.</a:t>
            </a:r>
            <a:endParaRPr lang="en-US" sz="18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2118" y="590907"/>
            <a:ext cx="5056584" cy="631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                        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65625" y="1652588"/>
            <a:ext cx="4112657" cy="52876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2118" y="7262574"/>
            <a:ext cx="3033951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CCCCCC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THANKYOU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13873"/>
            <a:ext cx="7772757" cy="971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7650"/>
              </a:lnSpc>
              <a:buNone/>
            </a:pPr>
            <a:r>
              <a:rPr lang="en-US" sz="6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Introduction</a:t>
            </a:r>
            <a:endParaRPr lang="en-US" sz="6100" dirty="0"/>
          </a:p>
        </p:txBody>
      </p:sp>
      <p:sp>
        <p:nvSpPr>
          <p:cNvPr id="3" name="Text 1"/>
          <p:cNvSpPr/>
          <p:nvPr/>
        </p:nvSpPr>
        <p:spPr>
          <a:xfrm>
            <a:off x="837724" y="3744397"/>
            <a:ext cx="5255538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About Ranchers.inc</a:t>
            </a:r>
            <a:endParaRPr lang="en-US" sz="3500" dirty="0"/>
          </a:p>
        </p:txBody>
      </p:sp>
      <p:sp>
        <p:nvSpPr>
          <p:cNvPr id="4" name="Text 2"/>
          <p:cNvSpPr/>
          <p:nvPr/>
        </p:nvSpPr>
        <p:spPr>
          <a:xfrm>
            <a:off x="837724" y="4666655"/>
            <a:ext cx="1295495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Ranchers.inc is a leading agricultural trading business committed to supplying farmers with high-quality seeds, fertilizers, pesticides, crops, and farm tools. Our extensive network allows us to provide competitive pricing and reliable delivery, catering to the diverse needs of various farming operations.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735336"/>
            <a:ext cx="5632490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What We Offer:</a:t>
            </a:r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
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50234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Meat and Poultry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415456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Dairy Products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48067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Fresh Produce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545901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Animal Products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324124" y="611124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Eggs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9621"/>
            <a:ext cx="610254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WHY CHOOSE US: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86238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Organic and Sustainable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51461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Farm to Table Approach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516683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Versatility in Selling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2946" y="744736"/>
            <a:ext cx="13204508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712946" y="1299686"/>
            <a:ext cx="13204508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12946" y="1931075"/>
            <a:ext cx="3834884" cy="479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LOCATION</a:t>
            </a:r>
            <a:endParaRPr lang="en-US" sz="3000" dirty="0"/>
          </a:p>
        </p:txBody>
      </p:sp>
      <p:sp>
        <p:nvSpPr>
          <p:cNvPr id="5" name="Text 3"/>
          <p:cNvSpPr/>
          <p:nvPr/>
        </p:nvSpPr>
        <p:spPr>
          <a:xfrm>
            <a:off x="712946" y="2715935"/>
            <a:ext cx="13204508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Main Korangi road , near iqra university , shop no : 12C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12946" y="3347323"/>
            <a:ext cx="2876074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Details</a:t>
            </a:r>
            <a:endParaRPr lang="en-US" sz="2250" dirty="0"/>
          </a:p>
        </p:txBody>
      </p:sp>
      <p:sp>
        <p:nvSpPr>
          <p:cNvPr id="7" name="Text 5"/>
          <p:cNvSpPr/>
          <p:nvPr/>
        </p:nvSpPr>
        <p:spPr>
          <a:xfrm>
            <a:off x="712946" y="4012406"/>
            <a:ext cx="13204508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100 yards / 900 sq ft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12946" y="4567357"/>
            <a:ext cx="13204508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front facing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12946" y="5122307"/>
            <a:ext cx="13204508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12946" y="5677257"/>
            <a:ext cx="13204508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12946" y="6232208"/>
            <a:ext cx="13204508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12946" y="6787158"/>
            <a:ext cx="13204508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12946" y="7342108"/>
            <a:ext cx="13204508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10452"/>
            <a:ext cx="860238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Capital Budget Allocation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773442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D1A7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$150,000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Initial Investment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33577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$117,600, Inventory Purchased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80249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$1000, Rent Expense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26922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$800, Utilities Expense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473594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$2000, Wages Expense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5388173"/>
            <a:ext cx="12954952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121,400 →</a:t>
            </a:r>
            <a:pPr indent="0" marL="0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FFD1A7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28600 </a:t>
            </a:r>
            <a:pPr indent="0" marL="0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(remaining)</a:t>
            </a:r>
            <a:endParaRPr lang="en-US" sz="2350" dirty="0"/>
          </a:p>
        </p:txBody>
      </p:sp>
      <p:sp>
        <p:nvSpPr>
          <p:cNvPr id="9" name="Text 7"/>
          <p:cNvSpPr/>
          <p:nvPr/>
        </p:nvSpPr>
        <p:spPr>
          <a:xfrm>
            <a:off x="837724" y="613600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Our cost or expenses initially doesn't exceed the our investment.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7221" y="492800"/>
            <a:ext cx="9117568" cy="527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Accounting Cycle: Perpetual System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7303770" y="1378268"/>
            <a:ext cx="22860" cy="6361628"/>
          </a:xfrm>
          <a:prstGeom prst="roundRect">
            <a:avLst>
              <a:gd name="adj" fmla="val 117590"/>
            </a:avLst>
          </a:prstGeom>
          <a:solidFill>
            <a:srgbClr val="49606E"/>
          </a:solidFill>
          <a:ln/>
        </p:spPr>
      </p:sp>
      <p:sp>
        <p:nvSpPr>
          <p:cNvPr id="4" name="Shape 2"/>
          <p:cNvSpPr/>
          <p:nvPr/>
        </p:nvSpPr>
        <p:spPr>
          <a:xfrm>
            <a:off x="6509266" y="1769983"/>
            <a:ext cx="627221" cy="22860"/>
          </a:xfrm>
          <a:prstGeom prst="roundRect">
            <a:avLst>
              <a:gd name="adj" fmla="val 117590"/>
            </a:avLst>
          </a:prstGeom>
          <a:solidFill>
            <a:srgbClr val="49606E"/>
          </a:solidFill>
          <a:ln/>
        </p:spPr>
      </p:sp>
      <p:sp>
        <p:nvSpPr>
          <p:cNvPr id="5" name="Shape 3"/>
          <p:cNvSpPr/>
          <p:nvPr/>
        </p:nvSpPr>
        <p:spPr>
          <a:xfrm>
            <a:off x="7113627" y="1579840"/>
            <a:ext cx="403146" cy="403146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6" name="Text 4"/>
          <p:cNvSpPr/>
          <p:nvPr/>
        </p:nvSpPr>
        <p:spPr>
          <a:xfrm>
            <a:off x="7255550" y="1654850"/>
            <a:ext cx="119182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2984659" y="1557457"/>
            <a:ext cx="3344942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Step 1: Transaction Occurs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627221" y="1928455"/>
            <a:ext cx="5702379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transaction, such as a sale or purchase, is recorded.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7493913" y="2665928"/>
            <a:ext cx="627221" cy="22860"/>
          </a:xfrm>
          <a:prstGeom prst="roundRect">
            <a:avLst>
              <a:gd name="adj" fmla="val 117590"/>
            </a:avLst>
          </a:prstGeom>
          <a:solidFill>
            <a:srgbClr val="49606E"/>
          </a:solidFill>
          <a:ln/>
        </p:spPr>
      </p:sp>
      <p:sp>
        <p:nvSpPr>
          <p:cNvPr id="10" name="Shape 8"/>
          <p:cNvSpPr/>
          <p:nvPr/>
        </p:nvSpPr>
        <p:spPr>
          <a:xfrm>
            <a:off x="7113627" y="2475786"/>
            <a:ext cx="403146" cy="403146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1" name="Text 9"/>
          <p:cNvSpPr/>
          <p:nvPr/>
        </p:nvSpPr>
        <p:spPr>
          <a:xfrm>
            <a:off x="7215426" y="2550795"/>
            <a:ext cx="199549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8300799" y="2453402"/>
            <a:ext cx="3427333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Step 2: Analyze and Record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8300799" y="2824401"/>
            <a:ext cx="5702379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Transactions are analyzed and recorded in the appropriate journals.</a:t>
            </a:r>
            <a:endParaRPr lang="en-US" sz="1400" dirty="0"/>
          </a:p>
        </p:txBody>
      </p:sp>
      <p:sp>
        <p:nvSpPr>
          <p:cNvPr id="14" name="Shape 12"/>
          <p:cNvSpPr/>
          <p:nvPr/>
        </p:nvSpPr>
        <p:spPr>
          <a:xfrm>
            <a:off x="6509266" y="3472339"/>
            <a:ext cx="627221" cy="22860"/>
          </a:xfrm>
          <a:prstGeom prst="roundRect">
            <a:avLst>
              <a:gd name="adj" fmla="val 117590"/>
            </a:avLst>
          </a:prstGeom>
          <a:solidFill>
            <a:srgbClr val="49606E"/>
          </a:solidFill>
          <a:ln/>
        </p:spPr>
      </p:sp>
      <p:sp>
        <p:nvSpPr>
          <p:cNvPr id="15" name="Shape 13"/>
          <p:cNvSpPr/>
          <p:nvPr/>
        </p:nvSpPr>
        <p:spPr>
          <a:xfrm>
            <a:off x="7113627" y="3282196"/>
            <a:ext cx="403146" cy="403146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6" name="Text 14"/>
          <p:cNvSpPr/>
          <p:nvPr/>
        </p:nvSpPr>
        <p:spPr>
          <a:xfrm>
            <a:off x="7213521" y="3357205"/>
            <a:ext cx="203359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1950" dirty="0"/>
          </a:p>
        </p:txBody>
      </p:sp>
      <p:sp>
        <p:nvSpPr>
          <p:cNvPr id="17" name="Text 15"/>
          <p:cNvSpPr/>
          <p:nvPr/>
        </p:nvSpPr>
        <p:spPr>
          <a:xfrm>
            <a:off x="3538657" y="3259812"/>
            <a:ext cx="2790944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Step 3: Post to Ledger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627221" y="3630811"/>
            <a:ext cx="5702379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Information from journals is transferred to the general ledger.</a:t>
            </a:r>
            <a:endParaRPr lang="en-US" sz="1400" dirty="0"/>
          </a:p>
        </p:txBody>
      </p:sp>
      <p:sp>
        <p:nvSpPr>
          <p:cNvPr id="19" name="Shape 17"/>
          <p:cNvSpPr/>
          <p:nvPr/>
        </p:nvSpPr>
        <p:spPr>
          <a:xfrm>
            <a:off x="7493913" y="4278749"/>
            <a:ext cx="627221" cy="22860"/>
          </a:xfrm>
          <a:prstGeom prst="roundRect">
            <a:avLst>
              <a:gd name="adj" fmla="val 117590"/>
            </a:avLst>
          </a:prstGeom>
          <a:solidFill>
            <a:srgbClr val="49606E"/>
          </a:solidFill>
          <a:ln/>
        </p:spPr>
      </p:sp>
      <p:sp>
        <p:nvSpPr>
          <p:cNvPr id="20" name="Shape 18"/>
          <p:cNvSpPr/>
          <p:nvPr/>
        </p:nvSpPr>
        <p:spPr>
          <a:xfrm>
            <a:off x="7113627" y="4088606"/>
            <a:ext cx="403146" cy="403146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21" name="Text 19"/>
          <p:cNvSpPr/>
          <p:nvPr/>
        </p:nvSpPr>
        <p:spPr>
          <a:xfrm>
            <a:off x="7213640" y="4163616"/>
            <a:ext cx="203121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8300799" y="4066222"/>
            <a:ext cx="3593663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Step 4: Prepare Trial Balance</a:t>
            </a:r>
            <a:endParaRPr lang="en-US" sz="1650" dirty="0"/>
          </a:p>
        </p:txBody>
      </p:sp>
      <p:sp>
        <p:nvSpPr>
          <p:cNvPr id="23" name="Text 21"/>
          <p:cNvSpPr/>
          <p:nvPr/>
        </p:nvSpPr>
        <p:spPr>
          <a:xfrm>
            <a:off x="8300799" y="4437221"/>
            <a:ext cx="5702379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trial balance is prepared to ensure the accounting equation is balanced.</a:t>
            </a:r>
            <a:endParaRPr lang="en-US" sz="1400" dirty="0"/>
          </a:p>
        </p:txBody>
      </p:sp>
      <p:sp>
        <p:nvSpPr>
          <p:cNvPr id="24" name="Shape 22"/>
          <p:cNvSpPr/>
          <p:nvPr/>
        </p:nvSpPr>
        <p:spPr>
          <a:xfrm>
            <a:off x="6509266" y="5085159"/>
            <a:ext cx="627221" cy="22860"/>
          </a:xfrm>
          <a:prstGeom prst="roundRect">
            <a:avLst>
              <a:gd name="adj" fmla="val 117590"/>
            </a:avLst>
          </a:prstGeom>
          <a:solidFill>
            <a:srgbClr val="49606E"/>
          </a:solidFill>
          <a:ln/>
        </p:spPr>
      </p:sp>
      <p:sp>
        <p:nvSpPr>
          <p:cNvPr id="25" name="Shape 23"/>
          <p:cNvSpPr/>
          <p:nvPr/>
        </p:nvSpPr>
        <p:spPr>
          <a:xfrm>
            <a:off x="7113627" y="4895017"/>
            <a:ext cx="403146" cy="403146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26" name="Text 24"/>
          <p:cNvSpPr/>
          <p:nvPr/>
        </p:nvSpPr>
        <p:spPr>
          <a:xfrm>
            <a:off x="7217093" y="4970026"/>
            <a:ext cx="196096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5</a:t>
            </a:r>
            <a:endParaRPr lang="en-US" sz="1950" dirty="0"/>
          </a:p>
        </p:txBody>
      </p:sp>
      <p:sp>
        <p:nvSpPr>
          <p:cNvPr id="27" name="Text 25"/>
          <p:cNvSpPr/>
          <p:nvPr/>
        </p:nvSpPr>
        <p:spPr>
          <a:xfrm>
            <a:off x="2204085" y="4872633"/>
            <a:ext cx="4125516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Step 5: Prepare Adjusting Entries</a:t>
            </a:r>
            <a:endParaRPr lang="en-US" sz="1650" dirty="0"/>
          </a:p>
        </p:txBody>
      </p:sp>
      <p:sp>
        <p:nvSpPr>
          <p:cNvPr id="28" name="Text 26"/>
          <p:cNvSpPr/>
          <p:nvPr/>
        </p:nvSpPr>
        <p:spPr>
          <a:xfrm>
            <a:off x="627221" y="5243632"/>
            <a:ext cx="5702379" cy="573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Adjusting entries are made to ensure accuracy and reflect the correct financial picture.</a:t>
            </a:r>
            <a:endParaRPr lang="en-US" sz="1400" dirty="0"/>
          </a:p>
        </p:txBody>
      </p:sp>
      <p:sp>
        <p:nvSpPr>
          <p:cNvPr id="29" name="Shape 27"/>
          <p:cNvSpPr/>
          <p:nvPr/>
        </p:nvSpPr>
        <p:spPr>
          <a:xfrm>
            <a:off x="7493913" y="5891570"/>
            <a:ext cx="627221" cy="22860"/>
          </a:xfrm>
          <a:prstGeom prst="roundRect">
            <a:avLst>
              <a:gd name="adj" fmla="val 117590"/>
            </a:avLst>
          </a:prstGeom>
          <a:solidFill>
            <a:srgbClr val="49606E"/>
          </a:solidFill>
          <a:ln/>
        </p:spPr>
      </p:sp>
      <p:sp>
        <p:nvSpPr>
          <p:cNvPr id="30" name="Shape 28"/>
          <p:cNvSpPr/>
          <p:nvPr/>
        </p:nvSpPr>
        <p:spPr>
          <a:xfrm>
            <a:off x="7113627" y="5701427"/>
            <a:ext cx="403146" cy="403146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31" name="Text 29"/>
          <p:cNvSpPr/>
          <p:nvPr/>
        </p:nvSpPr>
        <p:spPr>
          <a:xfrm>
            <a:off x="7210782" y="5776436"/>
            <a:ext cx="208717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6</a:t>
            </a:r>
            <a:endParaRPr lang="en-US" sz="1950" dirty="0"/>
          </a:p>
        </p:txBody>
      </p:sp>
      <p:sp>
        <p:nvSpPr>
          <p:cNvPr id="32" name="Text 30"/>
          <p:cNvSpPr/>
          <p:nvPr/>
        </p:nvSpPr>
        <p:spPr>
          <a:xfrm>
            <a:off x="8300799" y="5679043"/>
            <a:ext cx="4778812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Step 6: Prepare Adjusted Trial Balance</a:t>
            </a:r>
            <a:endParaRPr lang="en-US" sz="1650" dirty="0"/>
          </a:p>
        </p:txBody>
      </p:sp>
      <p:sp>
        <p:nvSpPr>
          <p:cNvPr id="33" name="Text 31"/>
          <p:cNvSpPr/>
          <p:nvPr/>
        </p:nvSpPr>
        <p:spPr>
          <a:xfrm>
            <a:off x="8300799" y="6050042"/>
            <a:ext cx="5702379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 adjusted trial balance is prepared after adjustments are made.</a:t>
            </a:r>
            <a:endParaRPr lang="en-US" sz="1400" dirty="0"/>
          </a:p>
        </p:txBody>
      </p:sp>
      <p:sp>
        <p:nvSpPr>
          <p:cNvPr id="34" name="Shape 32"/>
          <p:cNvSpPr/>
          <p:nvPr/>
        </p:nvSpPr>
        <p:spPr>
          <a:xfrm>
            <a:off x="6509266" y="6697980"/>
            <a:ext cx="627221" cy="22860"/>
          </a:xfrm>
          <a:prstGeom prst="roundRect">
            <a:avLst>
              <a:gd name="adj" fmla="val 117590"/>
            </a:avLst>
          </a:prstGeom>
          <a:solidFill>
            <a:srgbClr val="49606E"/>
          </a:solidFill>
          <a:ln/>
        </p:spPr>
      </p:sp>
      <p:sp>
        <p:nvSpPr>
          <p:cNvPr id="35" name="Shape 33"/>
          <p:cNvSpPr/>
          <p:nvPr/>
        </p:nvSpPr>
        <p:spPr>
          <a:xfrm>
            <a:off x="7113627" y="6507837"/>
            <a:ext cx="403146" cy="403146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36" name="Text 34"/>
          <p:cNvSpPr/>
          <p:nvPr/>
        </p:nvSpPr>
        <p:spPr>
          <a:xfrm>
            <a:off x="7226141" y="6582847"/>
            <a:ext cx="178118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7</a:t>
            </a:r>
            <a:endParaRPr lang="en-US" sz="1950" dirty="0"/>
          </a:p>
        </p:txBody>
      </p:sp>
      <p:sp>
        <p:nvSpPr>
          <p:cNvPr id="37" name="Text 35"/>
          <p:cNvSpPr/>
          <p:nvPr/>
        </p:nvSpPr>
        <p:spPr>
          <a:xfrm>
            <a:off x="1655683" y="6485453"/>
            <a:ext cx="4673918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Step 7: Prepare Financial Statements</a:t>
            </a:r>
            <a:endParaRPr lang="en-US" sz="1650" dirty="0"/>
          </a:p>
        </p:txBody>
      </p:sp>
      <p:sp>
        <p:nvSpPr>
          <p:cNvPr id="38" name="Text 36"/>
          <p:cNvSpPr/>
          <p:nvPr/>
        </p:nvSpPr>
        <p:spPr>
          <a:xfrm>
            <a:off x="627221" y="6856452"/>
            <a:ext cx="5702379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financial statements are prepared based on the adjusted trial balance.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0324" y="542330"/>
            <a:ext cx="11392376" cy="580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Financial Statements: Income Statement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5214104" y="1418153"/>
            <a:ext cx="4202192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Single Step Income Statement</a:t>
            </a:r>
            <a:endParaRPr lang="en-US" sz="1800" dirty="0"/>
          </a:p>
        </p:txBody>
      </p:sp>
      <p:sp>
        <p:nvSpPr>
          <p:cNvPr id="4" name="Shape 2"/>
          <p:cNvSpPr/>
          <p:nvPr/>
        </p:nvSpPr>
        <p:spPr>
          <a:xfrm>
            <a:off x="690324" y="2003941"/>
            <a:ext cx="13249751" cy="5688568"/>
          </a:xfrm>
          <a:prstGeom prst="roundRect">
            <a:avLst>
              <a:gd name="adj" fmla="val 52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97944" y="2011561"/>
            <a:ext cx="13234511" cy="5673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895350" y="2137410"/>
            <a:ext cx="8587978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Revenues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9885283" y="2137410"/>
            <a:ext cx="1722120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12009358" y="2137410"/>
            <a:ext cx="1725930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697944" y="2578894"/>
            <a:ext cx="13234511" cy="5673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895350" y="2704743"/>
            <a:ext cx="8587978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Net Sales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9885283" y="2704743"/>
            <a:ext cx="1722120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12009358" y="2704743"/>
            <a:ext cx="1725930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118,342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697944" y="3146227"/>
            <a:ext cx="13234511" cy="5673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895350" y="3272076"/>
            <a:ext cx="8587978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Total Revenue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9885283" y="3272076"/>
            <a:ext cx="1722120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12009358" y="3272076"/>
            <a:ext cx="1725930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118,342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697944" y="3713559"/>
            <a:ext cx="13234511" cy="5673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895350" y="3839408"/>
            <a:ext cx="8587978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Expenses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9885283" y="3839408"/>
            <a:ext cx="1722120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12009358" y="3839408"/>
            <a:ext cx="1725930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endParaRPr lang="en-US" sz="1550" dirty="0"/>
          </a:p>
        </p:txBody>
      </p:sp>
      <p:sp>
        <p:nvSpPr>
          <p:cNvPr id="21" name="Shape 19"/>
          <p:cNvSpPr/>
          <p:nvPr/>
        </p:nvSpPr>
        <p:spPr>
          <a:xfrm>
            <a:off x="697944" y="4280892"/>
            <a:ext cx="13234511" cy="5673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895350" y="4406741"/>
            <a:ext cx="8587978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Cost Of Goods Sold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9885283" y="4406741"/>
            <a:ext cx="1722120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100,200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12009358" y="4406741"/>
            <a:ext cx="1725930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endParaRPr lang="en-US" sz="1550" dirty="0"/>
          </a:p>
        </p:txBody>
      </p:sp>
      <p:sp>
        <p:nvSpPr>
          <p:cNvPr id="25" name="Shape 23"/>
          <p:cNvSpPr/>
          <p:nvPr/>
        </p:nvSpPr>
        <p:spPr>
          <a:xfrm>
            <a:off x="697944" y="4848225"/>
            <a:ext cx="13234511" cy="5673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895350" y="4974074"/>
            <a:ext cx="8587978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Operating Expenses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9885283" y="4974074"/>
            <a:ext cx="1722120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75,403</a:t>
            </a:r>
            <a:endParaRPr lang="en-US" sz="1550" dirty="0"/>
          </a:p>
        </p:txBody>
      </p:sp>
      <p:sp>
        <p:nvSpPr>
          <p:cNvPr id="28" name="Text 26"/>
          <p:cNvSpPr/>
          <p:nvPr/>
        </p:nvSpPr>
        <p:spPr>
          <a:xfrm>
            <a:off x="12009358" y="4974074"/>
            <a:ext cx="1725930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endParaRPr lang="en-US" sz="1550" dirty="0"/>
          </a:p>
        </p:txBody>
      </p:sp>
      <p:sp>
        <p:nvSpPr>
          <p:cNvPr id="29" name="Shape 27"/>
          <p:cNvSpPr/>
          <p:nvPr/>
        </p:nvSpPr>
        <p:spPr>
          <a:xfrm>
            <a:off x="697944" y="5415558"/>
            <a:ext cx="13234511" cy="5673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895350" y="5541407"/>
            <a:ext cx="8587978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Interest Expense</a:t>
            </a:r>
            <a:endParaRPr lang="en-US" sz="1550" dirty="0"/>
          </a:p>
        </p:txBody>
      </p:sp>
      <p:sp>
        <p:nvSpPr>
          <p:cNvPr id="31" name="Text 29"/>
          <p:cNvSpPr/>
          <p:nvPr/>
        </p:nvSpPr>
        <p:spPr>
          <a:xfrm>
            <a:off x="9885283" y="5541407"/>
            <a:ext cx="1722120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23</a:t>
            </a:r>
            <a:endParaRPr lang="en-US" sz="1550" dirty="0"/>
          </a:p>
        </p:txBody>
      </p:sp>
      <p:sp>
        <p:nvSpPr>
          <p:cNvPr id="32" name="Text 30"/>
          <p:cNvSpPr/>
          <p:nvPr/>
        </p:nvSpPr>
        <p:spPr>
          <a:xfrm>
            <a:off x="12009358" y="5541407"/>
            <a:ext cx="1725930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endParaRPr lang="en-US" sz="1550" dirty="0"/>
          </a:p>
        </p:txBody>
      </p:sp>
      <p:sp>
        <p:nvSpPr>
          <p:cNvPr id="33" name="Shape 31"/>
          <p:cNvSpPr/>
          <p:nvPr/>
        </p:nvSpPr>
        <p:spPr>
          <a:xfrm>
            <a:off x="697944" y="5982891"/>
            <a:ext cx="13234511" cy="5673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895350" y="6108740"/>
            <a:ext cx="8587978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Total Expense</a:t>
            </a:r>
            <a:endParaRPr lang="en-US" sz="1550" dirty="0"/>
          </a:p>
        </p:txBody>
      </p:sp>
      <p:sp>
        <p:nvSpPr>
          <p:cNvPr id="35" name="Text 33"/>
          <p:cNvSpPr/>
          <p:nvPr/>
        </p:nvSpPr>
        <p:spPr>
          <a:xfrm>
            <a:off x="9885283" y="6108740"/>
            <a:ext cx="1722120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endParaRPr lang="en-US" sz="1550" dirty="0"/>
          </a:p>
        </p:txBody>
      </p:sp>
      <p:sp>
        <p:nvSpPr>
          <p:cNvPr id="36" name="Text 34"/>
          <p:cNvSpPr/>
          <p:nvPr/>
        </p:nvSpPr>
        <p:spPr>
          <a:xfrm>
            <a:off x="12009358" y="6108740"/>
            <a:ext cx="1725930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175,626</a:t>
            </a:r>
            <a:endParaRPr lang="en-US" sz="1550" dirty="0"/>
          </a:p>
        </p:txBody>
      </p:sp>
      <p:sp>
        <p:nvSpPr>
          <p:cNvPr id="37" name="Shape 35"/>
          <p:cNvSpPr/>
          <p:nvPr/>
        </p:nvSpPr>
        <p:spPr>
          <a:xfrm>
            <a:off x="697944" y="6550223"/>
            <a:ext cx="13234511" cy="5673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8" name="Text 36"/>
          <p:cNvSpPr/>
          <p:nvPr/>
        </p:nvSpPr>
        <p:spPr>
          <a:xfrm>
            <a:off x="895350" y="6676073"/>
            <a:ext cx="8587978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Net Income</a:t>
            </a:r>
            <a:endParaRPr lang="en-US" sz="1550" dirty="0"/>
          </a:p>
        </p:txBody>
      </p:sp>
      <p:sp>
        <p:nvSpPr>
          <p:cNvPr id="39" name="Text 37"/>
          <p:cNvSpPr/>
          <p:nvPr/>
        </p:nvSpPr>
        <p:spPr>
          <a:xfrm>
            <a:off x="9885283" y="6676073"/>
            <a:ext cx="1722120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endParaRPr lang="en-US" sz="1550" dirty="0"/>
          </a:p>
        </p:txBody>
      </p:sp>
      <p:sp>
        <p:nvSpPr>
          <p:cNvPr id="40" name="Text 38"/>
          <p:cNvSpPr/>
          <p:nvPr/>
        </p:nvSpPr>
        <p:spPr>
          <a:xfrm>
            <a:off x="12009358" y="6676073"/>
            <a:ext cx="1725930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(57,284)</a:t>
            </a:r>
            <a:endParaRPr lang="en-US" sz="1550" dirty="0"/>
          </a:p>
        </p:txBody>
      </p:sp>
      <p:sp>
        <p:nvSpPr>
          <p:cNvPr id="41" name="Shape 39"/>
          <p:cNvSpPr/>
          <p:nvPr/>
        </p:nvSpPr>
        <p:spPr>
          <a:xfrm>
            <a:off x="697944" y="7117556"/>
            <a:ext cx="13234511" cy="5673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2" name="Text 40"/>
          <p:cNvSpPr/>
          <p:nvPr/>
        </p:nvSpPr>
        <p:spPr>
          <a:xfrm>
            <a:off x="895350" y="7243405"/>
            <a:ext cx="8587978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endParaRPr lang="en-US" sz="1550" dirty="0"/>
          </a:p>
        </p:txBody>
      </p:sp>
      <p:sp>
        <p:nvSpPr>
          <p:cNvPr id="43" name="Text 41"/>
          <p:cNvSpPr/>
          <p:nvPr/>
        </p:nvSpPr>
        <p:spPr>
          <a:xfrm>
            <a:off x="9885283" y="7243405"/>
            <a:ext cx="1722120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endParaRPr lang="en-US" sz="1550" dirty="0"/>
          </a:p>
        </p:txBody>
      </p:sp>
      <p:sp>
        <p:nvSpPr>
          <p:cNvPr id="44" name="Text 42"/>
          <p:cNvSpPr/>
          <p:nvPr/>
        </p:nvSpPr>
        <p:spPr>
          <a:xfrm>
            <a:off x="12009358" y="7243405"/>
            <a:ext cx="1725930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4370" y="529828"/>
            <a:ext cx="13281660" cy="1133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Financial Statements: Statement of Owner's Equity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37322" y="2048589"/>
            <a:ext cx="1314807" cy="10923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37992" y="2536984"/>
            <a:ext cx="113467" cy="385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4844772" y="2241233"/>
            <a:ext cx="2496264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Beginning Balance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44772" y="2640211"/>
            <a:ext cx="2496264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$0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4700230" y="3155513"/>
            <a:ext cx="9207698" cy="11430"/>
          </a:xfrm>
          <a:prstGeom prst="roundRect">
            <a:avLst>
              <a:gd name="adj" fmla="val 252889"/>
            </a:avLst>
          </a:prstGeom>
          <a:solidFill>
            <a:srgbClr val="49606E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859" y="3189089"/>
            <a:ext cx="2629733" cy="109239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9654" y="3542586"/>
            <a:ext cx="190143" cy="385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5502235" y="3381732"/>
            <a:ext cx="1550194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Net Income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5502235" y="3780711"/>
            <a:ext cx="1550194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$(57,000)</a:t>
            </a:r>
            <a:endParaRPr lang="en-US" sz="1500" dirty="0"/>
          </a:p>
        </p:txBody>
      </p:sp>
      <p:sp>
        <p:nvSpPr>
          <p:cNvPr id="12" name="Shape 8"/>
          <p:cNvSpPr/>
          <p:nvPr/>
        </p:nvSpPr>
        <p:spPr>
          <a:xfrm>
            <a:off x="5357693" y="4296013"/>
            <a:ext cx="8550235" cy="11430"/>
          </a:xfrm>
          <a:prstGeom prst="roundRect">
            <a:avLst>
              <a:gd name="adj" fmla="val 252889"/>
            </a:avLst>
          </a:prstGeom>
          <a:solidFill>
            <a:srgbClr val="49606E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396" y="4329589"/>
            <a:ext cx="3944541" cy="109239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7749" y="4683085"/>
            <a:ext cx="193715" cy="385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1850" dirty="0"/>
          </a:p>
        </p:txBody>
      </p:sp>
      <p:sp>
        <p:nvSpPr>
          <p:cNvPr id="15" name="Text 10"/>
          <p:cNvSpPr/>
          <p:nvPr/>
        </p:nvSpPr>
        <p:spPr>
          <a:xfrm>
            <a:off x="6159579" y="4522232"/>
            <a:ext cx="2834640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Owner Contributions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6159579" y="4921210"/>
            <a:ext cx="2834640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$150,000</a:t>
            </a:r>
            <a:endParaRPr lang="en-US" sz="1500" dirty="0"/>
          </a:p>
        </p:txBody>
      </p:sp>
      <p:sp>
        <p:nvSpPr>
          <p:cNvPr id="17" name="Shape 12"/>
          <p:cNvSpPr/>
          <p:nvPr/>
        </p:nvSpPr>
        <p:spPr>
          <a:xfrm>
            <a:off x="6015038" y="5436513"/>
            <a:ext cx="7892891" cy="11430"/>
          </a:xfrm>
          <a:prstGeom prst="roundRect">
            <a:avLst>
              <a:gd name="adj" fmla="val 252889"/>
            </a:avLst>
          </a:prstGeom>
          <a:solidFill>
            <a:srgbClr val="49606E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933" y="5470088"/>
            <a:ext cx="5259467" cy="1092398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97868" y="5823585"/>
            <a:ext cx="193477" cy="385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1850" dirty="0"/>
          </a:p>
        </p:txBody>
      </p:sp>
      <p:sp>
        <p:nvSpPr>
          <p:cNvPr id="20" name="Text 14"/>
          <p:cNvSpPr/>
          <p:nvPr/>
        </p:nvSpPr>
        <p:spPr>
          <a:xfrm>
            <a:off x="6817043" y="5662732"/>
            <a:ext cx="2709743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Owner Withdrawals</a:t>
            </a:r>
            <a:endParaRPr lang="en-US" sz="1750" dirty="0"/>
          </a:p>
        </p:txBody>
      </p:sp>
      <p:sp>
        <p:nvSpPr>
          <p:cNvPr id="21" name="Text 15"/>
          <p:cNvSpPr/>
          <p:nvPr/>
        </p:nvSpPr>
        <p:spPr>
          <a:xfrm>
            <a:off x="6817043" y="6061710"/>
            <a:ext cx="2709743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$9,100</a:t>
            </a:r>
            <a:endParaRPr lang="en-US" sz="1500" dirty="0"/>
          </a:p>
        </p:txBody>
      </p:sp>
      <p:sp>
        <p:nvSpPr>
          <p:cNvPr id="22" name="Shape 16"/>
          <p:cNvSpPr/>
          <p:nvPr/>
        </p:nvSpPr>
        <p:spPr>
          <a:xfrm>
            <a:off x="6672501" y="6577013"/>
            <a:ext cx="7235428" cy="11430"/>
          </a:xfrm>
          <a:prstGeom prst="roundRect">
            <a:avLst>
              <a:gd name="adj" fmla="val 252889"/>
            </a:avLst>
          </a:prstGeom>
          <a:solidFill>
            <a:srgbClr val="49606E"/>
          </a:solidFill>
          <a:ln/>
        </p:spPr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469" y="6610588"/>
            <a:ext cx="6574393" cy="1092398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3901202" y="6964085"/>
            <a:ext cx="186690" cy="385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5</a:t>
            </a:r>
            <a:endParaRPr lang="en-US" sz="1850" dirty="0"/>
          </a:p>
        </p:txBody>
      </p:sp>
      <p:sp>
        <p:nvSpPr>
          <p:cNvPr id="25" name="Text 18"/>
          <p:cNvSpPr/>
          <p:nvPr/>
        </p:nvSpPr>
        <p:spPr>
          <a:xfrm>
            <a:off x="7474506" y="6803231"/>
            <a:ext cx="2088118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Ending Balance</a:t>
            </a:r>
            <a:endParaRPr lang="en-US" sz="1750" dirty="0"/>
          </a:p>
        </p:txBody>
      </p:sp>
      <p:sp>
        <p:nvSpPr>
          <p:cNvPr id="26" name="Text 19"/>
          <p:cNvSpPr/>
          <p:nvPr/>
        </p:nvSpPr>
        <p:spPr>
          <a:xfrm>
            <a:off x="7474506" y="7202210"/>
            <a:ext cx="2088118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$83,616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2024-12-02T06:10:14Z</dcterms:created>
  <dcterms:modified xsi:type="dcterms:W3CDTF">2024-12-02T06:10:14Z</dcterms:modified>
</cp:coreProperties>
</file>